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handoutMasterIdLst>
    <p:handoutMasterId r:id="rId16"/>
  </p:handoutMasterIdLst>
  <p:sldIdLst>
    <p:sldId id="313" r:id="rId2"/>
    <p:sldId id="314" r:id="rId3"/>
    <p:sldId id="320" r:id="rId4"/>
    <p:sldId id="324" r:id="rId5"/>
    <p:sldId id="315" r:id="rId6"/>
    <p:sldId id="321" r:id="rId7"/>
    <p:sldId id="316" r:id="rId8"/>
    <p:sldId id="318" r:id="rId9"/>
    <p:sldId id="323" r:id="rId10"/>
    <p:sldId id="296" r:id="rId11"/>
    <p:sldId id="325" r:id="rId12"/>
    <p:sldId id="307" r:id="rId13"/>
    <p:sldId id="30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  <a:srgbClr val="3165CA"/>
    <a:srgbClr val="E28700"/>
    <a:srgbClr val="FE9700"/>
    <a:srgbClr val="EA8B00"/>
    <a:srgbClr val="FF9900"/>
    <a:srgbClr val="FFCC00"/>
    <a:srgbClr val="C4E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64" autoAdjust="0"/>
  </p:normalViewPr>
  <p:slideViewPr>
    <p:cSldViewPr snapToGrid="0" snapToObjects="1">
      <p:cViewPr varScale="1">
        <p:scale>
          <a:sx n="77" d="100"/>
          <a:sy n="77" d="100"/>
        </p:scale>
        <p:origin x="276" y="36"/>
      </p:cViewPr>
      <p:guideLst>
        <p:guide orient="horz" pos="16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5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B7E46-813E-41C8-8B81-3F4F02094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6C677-65AE-493B-924B-06111BE0F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5C78-C420-49F1-A2CF-4D255AE897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297F5-7605-438B-925B-8C20A2FD6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36293-7549-4EBE-A95B-E10E09467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2C758-0525-49C6-B1C2-39561FE2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7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71015-C9A7-E442-A272-92807C0471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7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47F72-D990-4520-813C-3C3396674037}"/>
              </a:ext>
            </a:extLst>
          </p:cNvPr>
          <p:cNvSpPr txBox="1"/>
          <p:nvPr userDrawn="1"/>
        </p:nvSpPr>
        <p:spPr>
          <a:xfrm>
            <a:off x="2400300" y="144996"/>
            <a:ext cx="512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 State Championship Opening Ceremonies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557" y="11135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3" r:id="rId2"/>
    <p:sldLayoutId id="2147483925" r:id="rId3"/>
    <p:sldLayoutId id="2147483914" r:id="rId4"/>
    <p:sldLayoutId id="2147483945" r:id="rId5"/>
    <p:sldLayoutId id="2147483936" r:id="rId6"/>
    <p:sldLayoutId id="2147483921" r:id="rId7"/>
    <p:sldLayoutId id="2147483934" r:id="rId8"/>
    <p:sldLayoutId id="2147483946" r:id="rId9"/>
    <p:sldLayoutId id="2147483947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firstinspires.org/robotics/ftc/game-and-season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tc.events@pennfirst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ftc@pennfirst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cpenn.org/ftc-events/2020-2021-season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penn.org/ftc-events/remote-judging-faq" TargetMode="External"/><Relationship Id="rId2" Type="http://schemas.openxmlformats.org/officeDocument/2006/relationships/hyperlink" Target="https://ftc-scoring.firstinspires.org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tc.events@pennfirst.org" TargetMode="External"/><Relationship Id="rId2" Type="http://schemas.openxmlformats.org/officeDocument/2006/relationships/hyperlink" Target="http://www.ftcpenn.org/teams/team-robot-video-submission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tc@pennfirst.org" TargetMode="External"/><Relationship Id="rId2" Type="http://schemas.openxmlformats.org/officeDocument/2006/relationships/hyperlink" Target="mailto:ftc.events@pennfirst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19FD-3551-4817-8FCF-77E97B4F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0945"/>
            <a:ext cx="8289236" cy="778894"/>
          </a:xfrm>
        </p:spPr>
        <p:txBody>
          <a:bodyPr/>
          <a:lstStyle/>
          <a:p>
            <a:pPr algn="ctr"/>
            <a:r>
              <a:rPr lang="en-US" sz="2200" dirty="0"/>
              <a:t>Welcome! Pennsylvania </a:t>
            </a:r>
            <a:r>
              <a:rPr lang="en-US" sz="2200" i="1" dirty="0"/>
              <a:t>FIRST</a:t>
            </a:r>
            <a:r>
              <a:rPr lang="en-US" sz="2200" dirty="0"/>
              <a:t> Tech Challenge  </a:t>
            </a:r>
            <a:br>
              <a:rPr lang="en-US" sz="2200" dirty="0"/>
            </a:br>
            <a:r>
              <a:rPr lang="en-US" sz="2200" dirty="0"/>
              <a:t>State Championship Opening 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8948-AB85-41ED-A828-6BAC28F3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Pennsylvania 2020-2021 FTC 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We’ll discuss what’s similar, what’s different from the past seasons, and the practices and tools that FIRST is providing to help us have a great season in these challenging times</a:t>
            </a:r>
          </a:p>
          <a:p>
            <a:pPr marL="800100" lvl="1" indent="-342900"/>
            <a:endParaRPr lang="en-US" dirty="0"/>
          </a:p>
          <a:p>
            <a:r>
              <a:rPr lang="en-US" dirty="0"/>
              <a:t>Game Reveal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welcome you to join FIRST HQ for the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FTC Kickoff Celebration and Game Reveal </a:t>
            </a: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noon.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https://www.firstinspires.org/robotics/ftc/game-and-season</a:t>
            </a:r>
            <a:r>
              <a:rPr lang="en-US" dirty="0"/>
              <a:t> and click </a:t>
            </a:r>
            <a:r>
              <a:rPr lang="en-US" b="1" i="1" dirty="0"/>
              <a:t>Watch LIVE on </a:t>
            </a:r>
            <a:r>
              <a:rPr lang="en-US" b="1" i="1" dirty="0" err="1"/>
              <a:t>FIRSTtv</a:t>
            </a:r>
            <a:endParaRPr lang="en-US" b="1" i="1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1913157-E0BE-4DD5-ACBF-3A32BF968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" y="1418152"/>
            <a:ext cx="9154764" cy="41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0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 and continued participation and support of Pennsylvania </a:t>
            </a:r>
            <a:r>
              <a:rPr lang="en-US" i="1" dirty="0"/>
              <a:t>FIRST</a:t>
            </a:r>
            <a:r>
              <a:rPr lang="en-US" dirty="0"/>
              <a:t> Tech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Email: </a:t>
            </a:r>
            <a:r>
              <a:rPr lang="en-US" sz="2800" b="1" dirty="0">
                <a:hlinkClick r:id="rId3"/>
              </a:rPr>
              <a:t>ftc.events@pennfirst.org</a:t>
            </a:r>
            <a:endParaRPr lang="en-US" sz="2800" b="1" dirty="0"/>
          </a:p>
          <a:p>
            <a:pPr algn="ctr"/>
            <a:r>
              <a:rPr lang="en-US" sz="2800" b="1" dirty="0"/>
              <a:t>A </a:t>
            </a:r>
            <a:r>
              <a:rPr lang="en-US" sz="2800" b="1" u="sng" dirty="0"/>
              <a:t>Coach</a:t>
            </a:r>
            <a:r>
              <a:rPr lang="en-US" sz="2800" b="1" dirty="0"/>
              <a:t> may text or call (484) 928-0567</a:t>
            </a:r>
          </a:p>
          <a:p>
            <a:pPr algn="ctr"/>
            <a:r>
              <a:rPr lang="en-US" sz="2800" b="1" dirty="0"/>
              <a:t>alternate</a:t>
            </a:r>
          </a:p>
          <a:p>
            <a:pPr algn="ctr"/>
            <a:r>
              <a:rPr lang="en-US" sz="2800" b="1" dirty="0">
                <a:hlinkClick r:id="rId4"/>
              </a:rPr>
              <a:t>ftc@pennfirst.org</a:t>
            </a:r>
            <a:r>
              <a:rPr lang="en-US" sz="2800" b="1" dirty="0"/>
              <a:t> (302) 383-9925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>
              <a:solidFill>
                <a:srgbClr val="3165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39338"/>
            <a:ext cx="8289235" cy="3681951"/>
          </a:xfrm>
        </p:spPr>
        <p:txBody>
          <a:bodyPr>
            <a:normAutofit/>
          </a:bodyPr>
          <a:lstStyle/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Drivers Meeting #1</a:t>
            </a:r>
          </a:p>
          <a:p>
            <a:pPr algn="ctr"/>
            <a:r>
              <a:rPr lang="en-US" sz="2800" b="1" dirty="0"/>
              <a:t>Jeff Lucas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Drivers Meeting #2</a:t>
            </a:r>
          </a:p>
          <a:p>
            <a:pPr algn="ctr"/>
            <a:r>
              <a:rPr lang="en-US" sz="2800" b="1" dirty="0"/>
              <a:t>Noah Dillard (Friday at 7:30PM)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>
              <a:solidFill>
                <a:srgbClr val="3165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8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555D-D2B0-45E0-813E-C98B3E45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Rankings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A18D-5118-408D-8018-08EF8C02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Team at a competition is ranked according to the following sort order: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Total Ranking Points; highest to lowest, then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Total </a:t>
            </a:r>
            <a:r>
              <a:rPr lang="en-US" dirty="0" err="1"/>
              <a:t>TieBreaker</a:t>
            </a:r>
            <a:r>
              <a:rPr lang="en-US" dirty="0"/>
              <a:t> Points (TBP1); highest to lowest, then </a:t>
            </a:r>
          </a:p>
          <a:p>
            <a:pPr marL="457200" indent="-457200">
              <a:buAutoNum type="arabicPeriod"/>
            </a:pPr>
            <a:r>
              <a:rPr lang="en-US" dirty="0"/>
              <a:t>Total </a:t>
            </a:r>
            <a:r>
              <a:rPr lang="en-US" dirty="0" err="1"/>
              <a:t>TieBreaker</a:t>
            </a:r>
            <a:r>
              <a:rPr lang="en-US" dirty="0"/>
              <a:t> Points (TBP2); highest to lowest, then </a:t>
            </a:r>
          </a:p>
          <a:p>
            <a:pPr marL="457200" indent="-457200">
              <a:buAutoNum type="arabicPeriod"/>
            </a:pPr>
            <a:r>
              <a:rPr lang="en-US" dirty="0"/>
              <a:t>Random electronic selection Ranking Points and </a:t>
            </a:r>
            <a:r>
              <a:rPr lang="en-US" dirty="0" err="1"/>
              <a:t>TieBreaker</a:t>
            </a:r>
            <a:r>
              <a:rPr lang="en-US" dirty="0"/>
              <a:t> Points are awarded at the end of each Match.</a:t>
            </a:r>
          </a:p>
        </p:txBody>
      </p:sp>
    </p:spTree>
    <p:extLst>
      <p:ext uri="{BB962C8B-B14F-4D97-AF65-F5344CB8AC3E}">
        <p14:creationId xmlns:p14="http://schemas.microsoft.com/office/powerpoint/2010/main" val="360640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1293-EB39-4383-9A6D-295AEF0B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Rankings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429C-AA3F-4390-91D0-E613A83D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320919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TieBreaker</a:t>
            </a:r>
            <a:r>
              <a:rPr lang="en-US" dirty="0"/>
              <a:t> Points 1 (TBP1)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Remote Event</a:t>
            </a:r>
            <a:r>
              <a:rPr lang="en-US" dirty="0"/>
              <a:t>: Team receives </a:t>
            </a:r>
            <a:r>
              <a:rPr lang="en-US" b="1" dirty="0"/>
              <a:t>their Autonomous Period score </a:t>
            </a:r>
            <a:r>
              <a:rPr lang="en-US" dirty="0"/>
              <a:t>as their TBP1.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Traditional Event</a:t>
            </a:r>
            <a:r>
              <a:rPr lang="en-US" dirty="0"/>
              <a:t>: Team receives </a:t>
            </a:r>
            <a:r>
              <a:rPr lang="en-US" b="1" dirty="0"/>
              <a:t>their Alliance’s Autonomous Period score </a:t>
            </a:r>
            <a:r>
              <a:rPr lang="en-US" dirty="0"/>
              <a:t>as their TBP1.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TBP1 is the sum of the TBP1s of all non-Surrogate Qualification Matches that a Team plays in a Tournament. </a:t>
            </a:r>
          </a:p>
          <a:p>
            <a:endParaRPr lang="en-US" dirty="0"/>
          </a:p>
          <a:p>
            <a:r>
              <a:rPr lang="en-US" dirty="0" err="1"/>
              <a:t>TieBreaker</a:t>
            </a:r>
            <a:r>
              <a:rPr lang="en-US" dirty="0"/>
              <a:t> Points 2 (TBP2)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Remote Event</a:t>
            </a:r>
            <a:r>
              <a:rPr lang="en-US" dirty="0"/>
              <a:t>: Team receives </a:t>
            </a:r>
            <a:r>
              <a:rPr lang="en-US" b="1" dirty="0"/>
              <a:t>their End Game specific task score </a:t>
            </a:r>
            <a:r>
              <a:rPr lang="en-US" dirty="0"/>
              <a:t>as their TBP2.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Traditional Event: Team receives </a:t>
            </a:r>
            <a:r>
              <a:rPr lang="en-US" b="1" dirty="0"/>
              <a:t>their Alliance’s End Game specific task score </a:t>
            </a:r>
            <a:r>
              <a:rPr lang="en-US" dirty="0"/>
              <a:t>as their TBP2.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TBP2 is the sum of the TBP2s of all non-Surrogate Qualification Matches that a Team plays in a Tournament.</a:t>
            </a:r>
          </a:p>
        </p:txBody>
      </p:sp>
    </p:spTree>
    <p:extLst>
      <p:ext uri="{BB962C8B-B14F-4D97-AF65-F5344CB8AC3E}">
        <p14:creationId xmlns:p14="http://schemas.microsoft.com/office/powerpoint/2010/main" val="147635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Championship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Tuesday 5/18 </a:t>
            </a:r>
            <a:r>
              <a:rPr lang="en-US" sz="22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- 7:30 PM Opening Ceremonies (Web Conferencing)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Wednesday 5/19 </a:t>
            </a:r>
            <a:r>
              <a:rPr lang="en-US" sz="22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- 12:00 AM Competition Submission Window Opens (Remote Scoring System)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Friday 5/21 </a:t>
            </a:r>
            <a:r>
              <a:rPr lang="en-US" sz="22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- 7:30 PM Drivers Meeting (Web Conferencing)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Saturday 5/22 </a:t>
            </a:r>
            <a:r>
              <a:rPr lang="en-US" sz="22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- 7:00 AM </a:t>
            </a:r>
            <a:r>
              <a:rPr lang="en-US" sz="2200" u="sng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Judging Materials Submission Window Closes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AM Judging Interviews (see Remote Scoring System for time slot &amp; web conferencing)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PM Follow-up Judging (see Remote Scoring System for time slot &amp; web conferencing)</a:t>
            </a:r>
          </a:p>
          <a:p>
            <a:pPr lvl="1" indent="0">
              <a:buNone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Championship - 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Sunday 5/23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12:00 Noon - </a:t>
            </a:r>
            <a:r>
              <a:rPr lang="en-US" sz="1900" u="sng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Competition Submission Window Closes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effectLst/>
                <a:latin typeface="Roboto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4:00 PM - Awards &amp; Closing Ceremonies (Web Conferencing)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Monday 5/24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900" dirty="0"/>
              <a:t>Event Results Posted to ftc-events.firstinspires.org (Results for this event)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900" dirty="0"/>
              <a:t>Trophies Mailed to Award Winners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Guidance: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3123681"/>
          </a:xfrm>
        </p:spPr>
        <p:txBody>
          <a:bodyPr>
            <a:normAutofit/>
          </a:bodyPr>
          <a:lstStyle/>
          <a:p>
            <a:r>
              <a:rPr lang="en-US" sz="2100" dirty="0"/>
              <a:t>The PA State Championship is a  stand-alone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Your compiled scores and rankings from your respective League Tournaments do not carry over or impact your scores or rankings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Judged Award results are also based on Championship Interviews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You are all participating on a new and level playing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Scoring Guidance: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Remote Judging Session #3 - </a:t>
            </a:r>
            <a:r>
              <a:rPr lang="en-US" sz="2100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"Remote Judging via the Remote Scoring System“ </a:t>
            </a:r>
            <a:r>
              <a:rPr lang="en-US" sz="2100" dirty="0"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Virtual Workshop </a:t>
            </a:r>
            <a:r>
              <a:rPr lang="en-US" sz="2100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video and ppt </a:t>
            </a:r>
            <a:r>
              <a:rPr lang="en-US" sz="2100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http://www.ftcpenn.org/ftc-events/2020-2021-season</a:t>
            </a:r>
            <a:r>
              <a:rPr lang="en-US" sz="2100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 Go to Wed Mar 31 for links.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Judge Schedules are </a:t>
            </a:r>
            <a:r>
              <a:rPr lang="en-US" sz="2100" dirty="0">
                <a:effectLst/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posted for your advance planning AND PRACTICE. Use your actual League Tournament links to become familiar with the conferencing software.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8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Judging Guidance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3123681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/>
              <a:t>Remote Judging via the Remote Scoring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Access on the FIRST Tech Challenge Remote Scoring Cloud site. The schedules are for both the morning PRESENTATION Interview and the afternoon FOLLOW UP sessions. </a:t>
            </a:r>
            <a:r>
              <a:rPr lang="en-US" sz="2100" b="1" dirty="0">
                <a:hlinkClick r:id="rId2"/>
              </a:rPr>
              <a:t>https://ftc-scoring.firstinspires.org/</a:t>
            </a:r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Primary / Secondary Coaches actions</a:t>
            </a:r>
          </a:p>
          <a:p>
            <a:pPr marL="800100" lvl="1" indent="-342900"/>
            <a:r>
              <a:rPr lang="en-US" sz="2100" dirty="0"/>
              <a:t>Obtain web conferencing links and share with your team</a:t>
            </a:r>
          </a:p>
          <a:p>
            <a:pPr marL="800100" lvl="1" indent="-342900"/>
            <a:r>
              <a:rPr lang="en-US" sz="2100" i="1" dirty="0"/>
              <a:t>Share this Presentation and email with your team members</a:t>
            </a:r>
          </a:p>
          <a:p>
            <a:pPr marL="800100" lvl="1" indent="-342900"/>
            <a:r>
              <a:rPr lang="en-US" sz="2100" dirty="0"/>
              <a:t>Upload judging documents (before 7:00AM Saturday)</a:t>
            </a:r>
          </a:p>
          <a:p>
            <a:pPr marL="800100" lvl="1" indent="-342900"/>
            <a:r>
              <a:rPr lang="en-US" sz="2100" dirty="0"/>
              <a:t>Go to the Remote Judging FAQ for valuable insight</a:t>
            </a:r>
          </a:p>
          <a:p>
            <a:pPr marL="800100" lvl="1" indent="-342900"/>
            <a:r>
              <a:rPr lang="en-US" sz="2000" dirty="0">
                <a:hlinkClick r:id="rId3"/>
              </a:rPr>
              <a:t>Remote Judging FAQ - Pennsylvania FIRST Tech Challenge (ftcpenn.org)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5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14C0-0140-4585-AB52-9747AE32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Event Judging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D13B-F852-475C-AB5B-3FC649A17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Teams to submit three pieces of information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/>
              <a:t>Engineering Portfolio (instead of full Engineering Notebook) as pdf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/>
              <a:t>Control Award submission form – including video link of robot playing a non-official match as pdf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/>
              <a:t>Judging feedback request form – if teams want judge feedback</a:t>
            </a:r>
          </a:p>
          <a:p>
            <a:pPr lvl="1" indent="0">
              <a:buNone/>
            </a:pPr>
            <a:endParaRPr lang="en-US" sz="1900" dirty="0"/>
          </a:p>
          <a:p>
            <a:pPr lvl="1" indent="0">
              <a:buNone/>
            </a:pPr>
            <a:r>
              <a:rPr lang="en-US" sz="1900" dirty="0"/>
              <a:t>Five-minute uninterrupted team presentation followed by ten-minute judge Q&amp;A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152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/>
            <a:r>
              <a:rPr lang="en-US" sz="1900" dirty="0"/>
              <a:t>Submit your game play VIDEOS (not mandatory) at </a:t>
            </a:r>
            <a:r>
              <a:rPr lang="en-US" sz="1900" dirty="0">
                <a:hlinkClick r:id="rId2"/>
              </a:rPr>
              <a:t>http://www.ftcpenn.org/teams/team-robot-video-submission</a:t>
            </a:r>
            <a:r>
              <a:rPr lang="en-US" sz="1900" dirty="0"/>
              <a:t> </a:t>
            </a:r>
          </a:p>
          <a:p>
            <a:pPr marL="800100" lvl="1" indent="-342900"/>
            <a:endParaRPr lang="en-US" sz="1900" dirty="0"/>
          </a:p>
          <a:p>
            <a:pPr marL="800100" lvl="1" indent="-342900"/>
            <a:r>
              <a:rPr lang="en-US" sz="1900" dirty="0"/>
              <a:t>Requests for Score Corrections prior to Sunday morning submission </a:t>
            </a:r>
            <a:r>
              <a:rPr lang="en-US" sz="1900" dirty="0">
                <a:hlinkClick r:id="rId3"/>
              </a:rPr>
              <a:t>ftc.events@pennfirst.org</a:t>
            </a:r>
            <a:endParaRPr lang="en-US" sz="1900" dirty="0"/>
          </a:p>
          <a:p>
            <a:pPr marL="800100" lvl="1" indent="-342900"/>
            <a:endParaRPr lang="en-US" sz="1900" dirty="0"/>
          </a:p>
          <a:p>
            <a:pPr marL="800100" lvl="1" indent="-342900"/>
            <a:r>
              <a:rPr lang="en-US" sz="1900" dirty="0"/>
              <a:t>Compass and Promote Video Winners at Awards Ceremony</a:t>
            </a:r>
          </a:p>
          <a:p>
            <a:pPr marL="800100" lvl="1" indent="-342900"/>
            <a:endParaRPr lang="en-US" sz="1900" dirty="0"/>
          </a:p>
          <a:p>
            <a:pPr marL="800100" lvl="1" indent="-342900"/>
            <a:r>
              <a:rPr lang="en-US" sz="1900" dirty="0"/>
              <a:t>Dean’s List Finalists (3) also announced at the Awards Ceremony</a:t>
            </a:r>
          </a:p>
          <a:p>
            <a:pPr marL="800100" lvl="1" indent="-342900"/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7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900" b="0" i="0" dirty="0">
                <a:solidFill>
                  <a:srgbClr val="222222"/>
                </a:solidFill>
                <a:effectLst/>
                <a:latin typeface="Roboto" panose="02000000000000000000"/>
              </a:rPr>
              <a:t>If a team needs technical support during Judging on Saturday, </a:t>
            </a:r>
            <a:r>
              <a:rPr lang="en-US" sz="1900" b="1" i="0" dirty="0">
                <a:solidFill>
                  <a:srgbClr val="222222"/>
                </a:solidFill>
                <a:effectLst/>
                <a:latin typeface="Roboto" panose="02000000000000000000"/>
              </a:rPr>
              <a:t>the Primary or Secondary coach</a:t>
            </a:r>
            <a:r>
              <a:rPr lang="en-US" sz="1900" b="0" i="0" dirty="0">
                <a:solidFill>
                  <a:srgbClr val="222222"/>
                </a:solidFill>
                <a:effectLst/>
                <a:latin typeface="Roboto" panose="02000000000000000000"/>
              </a:rPr>
              <a:t> may: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900" b="1" i="0" dirty="0">
                <a:solidFill>
                  <a:srgbClr val="000000"/>
                </a:solidFill>
                <a:effectLst/>
                <a:latin typeface="Roboto" panose="02000000000000000000"/>
              </a:rPr>
              <a:t>text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Roboto" panose="02000000000000000000"/>
              </a:rPr>
              <a:t>: 484-928-0567 with team #, name, and brief description of issue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900" b="1" i="0" dirty="0">
                <a:solidFill>
                  <a:srgbClr val="000000"/>
                </a:solidFill>
                <a:effectLst/>
                <a:latin typeface="Roboto" panose="02000000000000000000"/>
              </a:rPr>
              <a:t>call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Roboto" panose="02000000000000000000"/>
              </a:rPr>
              <a:t>: 484-928-0567 and leave a voice message with team #, contact information, and brief description of issue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900" b="1" i="0" dirty="0">
                <a:solidFill>
                  <a:srgbClr val="222222"/>
                </a:solidFill>
                <a:effectLst/>
                <a:latin typeface="Roboto" panose="02000000000000000000"/>
              </a:rPr>
              <a:t>email</a:t>
            </a:r>
            <a:r>
              <a:rPr lang="en-US" sz="1900" b="0" i="0" dirty="0">
                <a:solidFill>
                  <a:srgbClr val="222222"/>
                </a:solidFill>
                <a:effectLst/>
                <a:latin typeface="Roboto" panose="02000000000000000000"/>
              </a:rPr>
              <a:t>: to </a:t>
            </a:r>
            <a:r>
              <a:rPr lang="en-US" sz="1900" b="0" i="0" dirty="0">
                <a:solidFill>
                  <a:srgbClr val="1155CC"/>
                </a:solidFill>
                <a:effectLst/>
                <a:latin typeface="Roboto" panose="02000000000000000000"/>
                <a:hlinkClick r:id="rId2"/>
              </a:rPr>
              <a:t>ftc.events@pennfirst.org</a:t>
            </a:r>
            <a:r>
              <a:rPr lang="en-US" sz="1900" b="0" i="0" dirty="0">
                <a:solidFill>
                  <a:srgbClr val="222222"/>
                </a:solidFill>
                <a:effectLst/>
                <a:latin typeface="Roboto" panose="02000000000000000000"/>
              </a:rPr>
              <a:t>, cc: </a:t>
            </a:r>
            <a:r>
              <a:rPr lang="en-US" sz="1900" b="0" i="0" dirty="0">
                <a:solidFill>
                  <a:srgbClr val="1155CC"/>
                </a:solidFill>
                <a:effectLst/>
                <a:latin typeface="Roboto" panose="02000000000000000000"/>
                <a:hlinkClick r:id="rId3"/>
              </a:rPr>
              <a:t>ftc@pennfirst.org</a:t>
            </a:r>
            <a:r>
              <a:rPr lang="en-US" sz="1900" b="0" i="0" dirty="0">
                <a:solidFill>
                  <a:srgbClr val="222222"/>
                </a:solidFill>
                <a:effectLst/>
                <a:latin typeface="Roboto" panose="02000000000000000000"/>
              </a:rPr>
              <a:t> 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Roboto" panose="02000000000000000000"/>
              </a:rPr>
              <a:t>with team #, contact information</a:t>
            </a:r>
            <a:r>
              <a:rPr lang="en-US" sz="1900" b="0" i="0" dirty="0">
                <a:solidFill>
                  <a:srgbClr val="222222"/>
                </a:solidFill>
                <a:effectLst/>
                <a:latin typeface="Roboto" panose="02000000000000000000"/>
              </a:rPr>
              <a:t>, and brief description of issue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>
              <a:solidFill>
                <a:srgbClr val="3165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8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4445</TotalTime>
  <Words>881</Words>
  <Application>Microsoft Office PowerPoint</Application>
  <PresentationFormat>On-screen Show (16:9)</PresentationFormat>
  <Paragraphs>95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Symbol</vt:lpstr>
      <vt:lpstr>Wingdings</vt:lpstr>
      <vt:lpstr>Essential</vt:lpstr>
      <vt:lpstr>Welcome! Pennsylvania FIRST Tech Challenge   State Championship Opening Ceremonies</vt:lpstr>
      <vt:lpstr>State Championship AGENDA:</vt:lpstr>
      <vt:lpstr>State Championship - AGENDA:</vt:lpstr>
      <vt:lpstr>Scoring Guidance:</vt:lpstr>
      <vt:lpstr>Remote Scoring Guidance:</vt:lpstr>
      <vt:lpstr>Remote Judging Guidance (cont)</vt:lpstr>
      <vt:lpstr>Remote Event Judging Materials</vt:lpstr>
      <vt:lpstr>Additional:</vt:lpstr>
      <vt:lpstr>Technical Support:</vt:lpstr>
      <vt:lpstr>Thank You for your attention and continued participation and support of Pennsylvania FIRST Tech Challenge!</vt:lpstr>
      <vt:lpstr>PowerPoint Presentation</vt:lpstr>
      <vt:lpstr>Competition Rankings</vt:lpstr>
      <vt:lpstr>Competition Rankings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Thomas Zawislak</cp:lastModifiedBy>
  <cp:revision>133</cp:revision>
  <dcterms:created xsi:type="dcterms:W3CDTF">2017-02-15T18:38:39Z</dcterms:created>
  <dcterms:modified xsi:type="dcterms:W3CDTF">2021-08-02T18:28:59Z</dcterms:modified>
</cp:coreProperties>
</file>